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Raleway ExtraBold"/>
      <p:bold r:id="rId35"/>
      <p:boldItalic r:id="rId36"/>
    </p:embeddedFont>
    <p:embeddedFont>
      <p:font typeface="Nunito"/>
      <p:regular r:id="rId37"/>
      <p:bold r:id="rId38"/>
      <p:italic r:id="rId39"/>
      <p:boldItalic r:id="rId40"/>
    </p:embeddedFont>
    <p:embeddedFont>
      <p:font typeface="Lato"/>
      <p:regular r:id="rId41"/>
      <p:bold r:id="rId42"/>
      <p:italic r:id="rId43"/>
      <p:boldItalic r:id="rId44"/>
    </p:embeddedFont>
    <p:embeddedFont>
      <p:font typeface="Lato Black"/>
      <p:bold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7E5FC88-A001-4598-81B4-ED2DDF570289}">
  <a:tblStyle styleId="{07E5FC88-A001-4598-81B4-ED2DDF5702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450A62D0-CF69-4A39-B116-D75A40AAA3F0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Italic.fntdata"/><Relationship Id="rId20" Type="http://schemas.openxmlformats.org/officeDocument/2006/relationships/slide" Target="slides/slide14.xml"/><Relationship Id="rId42" Type="http://schemas.openxmlformats.org/officeDocument/2006/relationships/font" Target="fonts/Lato-bold.fntdata"/><Relationship Id="rId41" Type="http://schemas.openxmlformats.org/officeDocument/2006/relationships/font" Target="fonts/Lato-regular.fntdata"/><Relationship Id="rId22" Type="http://schemas.openxmlformats.org/officeDocument/2006/relationships/slide" Target="slides/slide16.xml"/><Relationship Id="rId44" Type="http://schemas.openxmlformats.org/officeDocument/2006/relationships/font" Target="fonts/Lato-boldItalic.fntdata"/><Relationship Id="rId21" Type="http://schemas.openxmlformats.org/officeDocument/2006/relationships/slide" Target="slides/slide15.xml"/><Relationship Id="rId43" Type="http://schemas.openxmlformats.org/officeDocument/2006/relationships/font" Target="fonts/Lato-italic.fntdata"/><Relationship Id="rId24" Type="http://schemas.openxmlformats.org/officeDocument/2006/relationships/slide" Target="slides/slide18.xml"/><Relationship Id="rId46" Type="http://schemas.openxmlformats.org/officeDocument/2006/relationships/font" Target="fonts/LatoBlack-boldItalic.fntdata"/><Relationship Id="rId23" Type="http://schemas.openxmlformats.org/officeDocument/2006/relationships/slide" Target="slides/slide17.xml"/><Relationship Id="rId45" Type="http://schemas.openxmlformats.org/officeDocument/2006/relationships/font" Target="fonts/LatoBlack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italic.fntdata"/><Relationship Id="rId10" Type="http://schemas.openxmlformats.org/officeDocument/2006/relationships/slide" Target="slides/slide4.xml"/><Relationship Id="rId32" Type="http://schemas.openxmlformats.org/officeDocument/2006/relationships/font" Target="fonts/Raleway-bold.fntdata"/><Relationship Id="rId13" Type="http://schemas.openxmlformats.org/officeDocument/2006/relationships/slide" Target="slides/slide7.xml"/><Relationship Id="rId35" Type="http://schemas.openxmlformats.org/officeDocument/2006/relationships/font" Target="fonts/RalewayExtraBold-bold.fntdata"/><Relationship Id="rId12" Type="http://schemas.openxmlformats.org/officeDocument/2006/relationships/slide" Target="slides/slide6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9.xml"/><Relationship Id="rId37" Type="http://schemas.openxmlformats.org/officeDocument/2006/relationships/font" Target="fonts/Nunito-regular.fntdata"/><Relationship Id="rId14" Type="http://schemas.openxmlformats.org/officeDocument/2006/relationships/slide" Target="slides/slide8.xml"/><Relationship Id="rId36" Type="http://schemas.openxmlformats.org/officeDocument/2006/relationships/font" Target="fonts/RalewayExtraBold-boldItalic.fntdata"/><Relationship Id="rId17" Type="http://schemas.openxmlformats.org/officeDocument/2006/relationships/slide" Target="slides/slide11.xml"/><Relationship Id="rId39" Type="http://schemas.openxmlformats.org/officeDocument/2006/relationships/font" Target="fonts/Nunito-italic.fntdata"/><Relationship Id="rId16" Type="http://schemas.openxmlformats.org/officeDocument/2006/relationships/slide" Target="slides/slide10.xml"/><Relationship Id="rId38" Type="http://schemas.openxmlformats.org/officeDocument/2006/relationships/font" Target="fonts/Nuni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hackernoon.com/boosting-algorithms-adaboost-gradient-boosting-and-xgboost-f74991cad38c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11d86c422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11d86c422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11d86c422_6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11d86c422_6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scale data?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attributes might contain values ranging between different magnitudes,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normalize the data so that the mean is 0 and sd is 1.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Range between -1 to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Also, helps in faster computations.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Might not help much in algorithms like Naive Bayes, but might help a lot in Deep Learning algorithms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11d86c422_6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11d86c422_6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encoding converts the output classes into binary formats.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important for ANNs since there are seperate nodes for each classes.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quite a powerful tool for classification and regression tasks.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its simplest terms it builds multiple decision trees and merges them.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helps in overfitting which is a disadvantage in Decision Trees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Grid Search CV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Its an hybrid of Grid Search and K Fold Cross Validation.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 Grid Search, we pass all the parameter values we wish for our model to train.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It uses all possible combinations of parameter values, trains the model on each of them and gives out the best parameters.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Cross Validation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Suppose we want to perform 5-fold cross validation. </a:t>
            </a:r>
            <a:endParaRPr sz="120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The data is divided into 5 sets, 4 are given for training and 1 is tested. </a:t>
            </a:r>
            <a:endParaRPr sz="120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The algorithm is trained and tested K times for such K combinations. </a:t>
            </a:r>
            <a:endParaRPr sz="120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65a06d518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65a06d518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65a06d518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65a06d518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Bayes, based on Bayes’ Theorem,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calculates probabilities for every factor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then selects the outcome with the highest probability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65a06d518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65a06d518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65a06d518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65a06d518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https://hackernoon.com/boosting-algorithms-adaboost-gradient-boosting-and-xgboost-f74991cad38c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65a06d518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65a06d518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Given 5 cards drawn from a deck of 52 cards, predict which is the most likely hand from the cards.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order and suit of the cards is very important for predictions.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65a06d518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65a06d518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11d86c422_6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11d86c422_6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11d86c422_6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11d86c422_6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11d86c42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11d86c42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We can have around 2.5 million combinations of Poker Hands, hence classifying accurately is a difficult task. Hence, it helps to get insights on various machine learning algorithms.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dataset contains the suit and rank of 5 cards drawn randomly from a deck of 52.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Suit means whether the card is a heart/spade/diamond/club. The categorical data is encoded into numeric values ranging from 1-4.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Similary rank means if the card Ace, 2, 3, … King, Queen.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11d86c422_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11d86c422_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give you an overview on Poker, this is how it works.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69780ded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69780ded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65a06d51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65a06d51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used a handful of ML algorithms like... to achieve maximum accuracy.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preprocessed data for better performance and accuracy.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used some of the preprocessing methods like data cleaning, one hot encoding etc.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go into detail for each of them.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22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Poker Hands Classification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75" y="3238450"/>
            <a:ext cx="6331500" cy="124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Somil Shah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Sneha Shahane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Aayushi Sikligar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371775" y="1080875"/>
            <a:ext cx="4200300" cy="3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Removing rows which have missing classes.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0" sz="1400"/>
          </a:p>
        </p:txBody>
      </p:sp>
      <p:sp>
        <p:nvSpPr>
          <p:cNvPr id="142" name="Google Shape;142;p22"/>
          <p:cNvSpPr txBox="1"/>
          <p:nvPr/>
        </p:nvSpPr>
        <p:spPr>
          <a:xfrm>
            <a:off x="5774675" y="1007225"/>
            <a:ext cx="4431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100" y="3468225"/>
            <a:ext cx="3110175" cy="13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/>
        </p:nvSpPr>
        <p:spPr>
          <a:xfrm>
            <a:off x="686100" y="172450"/>
            <a:ext cx="6911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Cleaning the data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5" name="Google Shape;145;p22"/>
          <p:cNvSpPr txBox="1"/>
          <p:nvPr>
            <p:ph type="title"/>
          </p:nvPr>
        </p:nvSpPr>
        <p:spPr>
          <a:xfrm>
            <a:off x="4572073" y="1080875"/>
            <a:ext cx="4451100" cy="3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Filling values with most frequent values column-wise.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0" sz="1400"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2525" y="3464575"/>
            <a:ext cx="3110175" cy="140389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7" name="Google Shape;147;p22"/>
          <p:cNvGraphicFramePr/>
          <p:nvPr/>
        </p:nvGraphicFramePr>
        <p:xfrm>
          <a:off x="885900" y="195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{07E5FC88-A001-4598-81B4-ED2DDF570289}</a:tableStyleId>
              </a:tblPr>
              <a:tblGrid>
                <a:gridCol w="903525"/>
                <a:gridCol w="903525"/>
                <a:gridCol w="903525"/>
              </a:tblGrid>
              <a:tr h="40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X1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X2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40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40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8" name="Google Shape;148;p22"/>
          <p:cNvGraphicFramePr/>
          <p:nvPr/>
        </p:nvGraphicFramePr>
        <p:xfrm>
          <a:off x="5442325" y="195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{07E5FC88-A001-4598-81B4-ED2DDF570289}</a:tableStyleId>
              </a:tblPr>
              <a:tblGrid>
                <a:gridCol w="903525"/>
                <a:gridCol w="903525"/>
                <a:gridCol w="903525"/>
              </a:tblGrid>
              <a:tr h="40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X1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X2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40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40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371775" y="1080875"/>
            <a:ext cx="4200300" cy="3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Normalizing the features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0" sz="1400"/>
          </a:p>
        </p:txBody>
      </p:sp>
      <p:sp>
        <p:nvSpPr>
          <p:cNvPr id="154" name="Google Shape;154;p23"/>
          <p:cNvSpPr txBox="1"/>
          <p:nvPr/>
        </p:nvSpPr>
        <p:spPr>
          <a:xfrm>
            <a:off x="5774675" y="1007225"/>
            <a:ext cx="4431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686100" y="172450"/>
            <a:ext cx="6911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Scaling the data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9400" y="1792050"/>
            <a:ext cx="2772600" cy="1559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4925" y="1823913"/>
            <a:ext cx="4837075" cy="14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5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371775" y="1129425"/>
            <a:ext cx="8266800" cy="35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Here, we one hot encode the output classes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0" sz="1400"/>
          </a:p>
        </p:txBody>
      </p:sp>
      <p:sp>
        <p:nvSpPr>
          <p:cNvPr id="163" name="Google Shape;163;p24"/>
          <p:cNvSpPr txBox="1"/>
          <p:nvPr/>
        </p:nvSpPr>
        <p:spPr>
          <a:xfrm>
            <a:off x="5774675" y="1007225"/>
            <a:ext cx="4431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686100" y="172450"/>
            <a:ext cx="6911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Encoding the values (ANNs)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575" y="1933100"/>
            <a:ext cx="7410850" cy="196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/>
          <p:nvPr/>
        </p:nvSpPr>
        <p:spPr>
          <a:xfrm>
            <a:off x="351825" y="4596075"/>
            <a:ext cx="83067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Now, we are officially done! Let’s move to the core part..</a:t>
            </a:r>
            <a:endParaRPr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Classifier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of the most powerful and popular tool for classification and regression tasks.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Builds multiple Decision trees and merges them together which proves for better performance.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Advantage over Decision Trees- Prevents overfitting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/>
        </p:nvSpPr>
        <p:spPr>
          <a:xfrm>
            <a:off x="259475" y="176700"/>
            <a:ext cx="86235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Hyper Parameter Tuning/K Fold Cross val</a:t>
            </a:r>
            <a:endParaRPr sz="3000">
              <a:solidFill>
                <a:srgbClr val="FFFFFF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274725" y="1046675"/>
            <a:ext cx="86082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GridSearchCV</a:t>
            </a:r>
            <a:endParaRPr b="1"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6114" y="1475225"/>
            <a:ext cx="5565425" cy="3493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61% Accuracy</a:t>
            </a:r>
            <a:endParaRPr/>
          </a:p>
        </p:txBody>
      </p:sp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75" y="1203588"/>
            <a:ext cx="3953923" cy="378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8648" y="1830513"/>
            <a:ext cx="3905250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Bayes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Calculates the probabilities for every factor.</a:t>
            </a:r>
            <a:endParaRPr sz="18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Then it selects the outcome with highest probability.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0400" y="257850"/>
            <a:ext cx="3405000" cy="2066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50% Accuracy</a:t>
            </a:r>
            <a:endParaRPr/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450" y="1223038"/>
            <a:ext cx="3756550" cy="35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754325"/>
            <a:ext cx="3905250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AdaBoost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Takes a weak learner( any algorithm that performs poorly) and converts it into a strong learner.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Uses bagging with boosting to improve performance.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1925" y="2981347"/>
            <a:ext cx="3700200" cy="2080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60% Accuracy</a:t>
            </a:r>
            <a:endParaRPr/>
          </a:p>
        </p:txBody>
      </p:sp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3575"/>
            <a:ext cx="3953923" cy="378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348" y="1830513"/>
            <a:ext cx="3905250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Problem Statement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Five playing cards drawn from a standard deck of 52.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Given those 5 cards predict the most likely possible hand from those 5 cards.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The order of cards is important.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7775" y="2037275"/>
            <a:ext cx="3106225" cy="310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Feed Forward Neural Network.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Uses Gradient Descent to learn the weight values.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Highly powerful but also highly unpredictive.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0138" y="2781850"/>
            <a:ext cx="3248224" cy="212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Model Architecture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2700" y="1739925"/>
            <a:ext cx="5603100" cy="289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94.5% Accuracy</a:t>
            </a:r>
            <a:endParaRPr/>
          </a:p>
        </p:txBody>
      </p:sp>
      <p:pic>
        <p:nvPicPr>
          <p:cNvPr id="229" name="Google Shape;2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900" y="1797188"/>
            <a:ext cx="3676650" cy="260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7725" y="1797200"/>
            <a:ext cx="3676650" cy="260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/>
        </p:nvSpPr>
        <p:spPr>
          <a:xfrm>
            <a:off x="899100" y="236100"/>
            <a:ext cx="73458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Results</a:t>
            </a:r>
            <a:endParaRPr b="1" sz="4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36" name="Google Shape;236;p35"/>
          <p:cNvGraphicFramePr/>
          <p:nvPr/>
        </p:nvGraphicFramePr>
        <p:xfrm>
          <a:off x="1704500" y="109320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{450A62D0-CF69-4A39-B116-D75A40AAA3F0}</a:tableStyleId>
              </a:tblPr>
              <a:tblGrid>
                <a:gridCol w="1233125"/>
                <a:gridCol w="1859450"/>
                <a:gridCol w="2642400"/>
              </a:tblGrid>
              <a:tr h="723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SNo.</a:t>
                      </a:r>
                      <a:endParaRPr b="1"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Accuracy</a:t>
                      </a:r>
                      <a:endParaRPr b="1"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Model Name</a:t>
                      </a:r>
                      <a:endParaRPr b="1"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0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48.00%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Decision Tree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1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60</a:t>
                      </a: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.16%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AdaBoost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4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50.13%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Naive Bayes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3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3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61%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Random Forest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2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94.50%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</a:rPr>
                        <a:t>ANN</a:t>
                      </a:r>
                      <a:endParaRPr sz="12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57150" marB="57150" marR="123825" marL="123825">
                    <a:lnL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DFE2E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241" name="Google Shape;241;p36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ANNs work best giving the accuracy of 94.5% overall.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Why?</a:t>
            </a:r>
            <a:endParaRPr sz="2400"/>
          </a:p>
        </p:txBody>
      </p:sp>
      <p:sp>
        <p:nvSpPr>
          <p:cNvPr id="86" name="Google Shape;86;p15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Difficult classification task.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Helps in getting valuable insights on various algorithms.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1 Million test samples compared to 25000 training samples.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7775" y="2037275"/>
            <a:ext cx="3106225" cy="310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93" name="Google Shape;93;p1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2855550" y="75334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Dataset Description</a:t>
            </a:r>
            <a:endParaRPr b="1" sz="18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2939300" y="1575475"/>
            <a:ext cx="3349200" cy="30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1) S1, S2, S3, S4, S5 ( Suit of card #n ):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     {Hearts, Spades, Diamonds, Clubs}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2) </a:t>
            </a: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C1, C2, C3, C4, C5(Rank of card #n):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     {Ace, 2, 3, ... , Queen, King}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3) Output Class(Poker Hand)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01" name="Google Shape;101;p1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2855550" y="75334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For those who might not know how it works(and it’s not as easy as it sounds, at least not for your computer.)</a:t>
            </a:r>
            <a:endParaRPr b="1" sz="12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 rotWithShape="1">
          <a:blip r:embed="rId5">
            <a:alphaModFix/>
          </a:blip>
          <a:srcRect b="0" l="0" r="0" t="19054"/>
          <a:stretch/>
        </p:blipFill>
        <p:spPr>
          <a:xfrm>
            <a:off x="3153425" y="1515950"/>
            <a:ext cx="2837150" cy="321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13572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Survey</a:t>
            </a:r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6818" y="1011312"/>
            <a:ext cx="3885483" cy="337698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227150" y="1011175"/>
            <a:ext cx="4494600" cy="3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paper  “POKER HAND CLASSIFICATION” uses ANNs and SOM to predict Poker Hands.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It reaches to 80% accuracy during training and 94% accuracy during testing,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Our model gives out 92% training accuracy and 94.5% accuracy during testing.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16" name="Google Shape;116;p1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Algorithms used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8" name="Google Shape;118;p19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Being a classification Problem, these are the classification algorithms used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Decision Tree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Random Forest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Naive Bayes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AdaBoost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ANN(Artificial Neural Networks)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jump on to the main part, we need to take care of something.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0201" y="2414950"/>
            <a:ext cx="1943326" cy="238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/>
          <p:nvPr/>
        </p:nvSpPr>
        <p:spPr>
          <a:xfrm>
            <a:off x="6570800" y="2238300"/>
            <a:ext cx="846900" cy="6669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????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131" name="Google Shape;131;p21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Dividing into training and test set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Why?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Cleaning the data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lang="en" sz="1400"/>
              <a:t>Finding missing values and removing or filling them.</a:t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lang="en" sz="1400"/>
              <a:t>Scaling the data</a:t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Removing unnecessary attributes</a:t>
            </a:r>
            <a:endParaRPr b="0" sz="1400"/>
          </a:p>
        </p:txBody>
      </p:sp>
      <p:sp>
        <p:nvSpPr>
          <p:cNvPr id="136" name="Google Shape;136;p21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Encoding the values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lang="en" sz="1400"/>
              <a:t>Categorical Encoding</a:t>
            </a:r>
            <a:endParaRPr b="0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Label Encoding</a:t>
            </a:r>
            <a:endParaRPr b="0"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